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5"/>
  </p:notesMasterIdLst>
  <p:sldIdLst>
    <p:sldId id="256" r:id="rId2"/>
    <p:sldId id="316" r:id="rId3"/>
    <p:sldId id="257" r:id="rId4"/>
    <p:sldId id="307" r:id="rId5"/>
    <p:sldId id="323" r:id="rId6"/>
    <p:sldId id="325" r:id="rId7"/>
    <p:sldId id="324" r:id="rId8"/>
    <p:sldId id="326" r:id="rId9"/>
    <p:sldId id="322" r:id="rId10"/>
    <p:sldId id="327" r:id="rId11"/>
    <p:sldId id="328" r:id="rId12"/>
    <p:sldId id="329" r:id="rId13"/>
    <p:sldId id="305"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49" autoAdjust="0"/>
    <p:restoredTop sz="94660"/>
  </p:normalViewPr>
  <p:slideViewPr>
    <p:cSldViewPr>
      <p:cViewPr varScale="1">
        <p:scale>
          <a:sx n="49" d="100"/>
          <a:sy n="49" d="100"/>
        </p:scale>
        <p:origin x="-90" y="-60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18/02/2014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8.xml"/><Relationship Id="rId3" Type="http://schemas.openxmlformats.org/officeDocument/2006/relationships/slide" Target="../slides/slide2.xml"/><Relationship Id="rId7" Type="http://schemas.openxmlformats.org/officeDocument/2006/relationships/slide" Target="../slides/slide7.xml"/><Relationship Id="rId12" Type="http://schemas.openxmlformats.org/officeDocument/2006/relationships/slide" Target="../slides/slide12.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6.xml"/><Relationship Id="rId11" Type="http://schemas.openxmlformats.org/officeDocument/2006/relationships/slide" Target="../slides/slide11.xml"/><Relationship Id="rId5" Type="http://schemas.openxmlformats.org/officeDocument/2006/relationships/slide" Target="../slides/slide5.xml"/><Relationship Id="rId10" Type="http://schemas.openxmlformats.org/officeDocument/2006/relationships/slide" Target="../slides/slide10.xml"/><Relationship Id="rId4" Type="http://schemas.openxmlformats.org/officeDocument/2006/relationships/slide" Target="../slides/slide13.xml"/><Relationship Id="rId9" Type="http://schemas.openxmlformats.org/officeDocument/2006/relationships/slide" Target="../slides/slide9.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18/02/2014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2" action="ppaction://hlinksldjump"/>
          </p:cNvPr>
          <p:cNvSpPr/>
          <p:nvPr userDrawn="1"/>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8" name="Round Same Side Corner Rectangle 17">
            <a:hlinkClick r:id="rId11" action="ppaction://hlinksldjump"/>
          </p:cNvPr>
          <p:cNvSpPr/>
          <p:nvPr userDrawn="1"/>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9" name="Round Same Side Corner Rectangle 18">
            <a:hlinkClick r:id="rId12" action="ppaction://hlinksldjump"/>
          </p:cNvPr>
          <p:cNvSpPr/>
          <p:nvPr userDrawn="1"/>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18/02/2014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slide" Target="slide3.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youtube.com/watch?v=wAr_t2OsEdc"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09</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dirty="0"/>
              <a:t> </a:t>
            </a:r>
            <a:r>
              <a:rPr lang="en-GB" sz="3600" b="1" dirty="0"/>
              <a:t>Y/601/7321 </a:t>
            </a:r>
            <a:endParaRPr lang="en-GB" sz="3600" dirty="0"/>
          </a:p>
        </p:txBody>
      </p:sp>
      <p:sp>
        <p:nvSpPr>
          <p:cNvPr id="4" name="TextBox 3"/>
          <p:cNvSpPr txBox="1"/>
          <p:nvPr/>
        </p:nvSpPr>
        <p:spPr>
          <a:xfrm>
            <a:off x="1390106" y="4077072"/>
            <a:ext cx="7502374" cy="584775"/>
          </a:xfrm>
          <a:prstGeom prst="rect">
            <a:avLst/>
          </a:prstGeom>
          <a:noFill/>
        </p:spPr>
        <p:txBody>
          <a:bodyPr wrap="none" rtlCol="0">
            <a:spAutoFit/>
          </a:bodyPr>
          <a:lstStyle/>
          <a:p>
            <a:pPr algn="r"/>
            <a:r>
              <a:rPr lang="en-GB" sz="3200" b="1" dirty="0" smtClean="0"/>
              <a:t>LO3 - </a:t>
            </a:r>
            <a:r>
              <a:rPr lang="en-GB" sz="3200" dirty="0" smtClean="0"/>
              <a:t>Be </a:t>
            </a:r>
            <a:r>
              <a:rPr lang="en-GB" sz="3200" dirty="0"/>
              <a:t>able to follow project plans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000" b="1" dirty="0"/>
              <a:t>C</a:t>
            </a:r>
            <a:r>
              <a:rPr lang="en-GB" sz="2000" b="1" dirty="0" smtClean="0"/>
              <a:t>ompleted Criteria </a:t>
            </a:r>
            <a:r>
              <a:rPr lang="en-GB" sz="2000" dirty="0" smtClean="0"/>
              <a:t>– Every project has success criteria, a set of values set by the client and Project Manager in the hope that the met criterion  meets the Client Purpose and Target Audience needs. Even a Project Plan has set Criterion which should be in line with the Client needs for the Production.</a:t>
            </a:r>
          </a:p>
          <a:p>
            <a:r>
              <a:rPr lang="en-GB" sz="2000" dirty="0" smtClean="0"/>
              <a:t>Your Success Criteria stated in </a:t>
            </a:r>
            <a:r>
              <a:rPr lang="en-GB" sz="2000" b="1" dirty="0" smtClean="0"/>
              <a:t>LO2 – P4.5 - Task 5 </a:t>
            </a:r>
            <a:r>
              <a:rPr lang="en-GB" sz="2000" dirty="0" smtClean="0"/>
              <a:t>and written on your Project Plan is a list of things you hoped to achieve from this Project. You need to collect these and demonstrate that they have been met. </a:t>
            </a:r>
          </a:p>
          <a:p>
            <a:pPr marL="109728" lvl="1" indent="0">
              <a:spcBef>
                <a:spcPts val="400"/>
              </a:spcBef>
              <a:buSzPct val="68000"/>
              <a:buNone/>
            </a:pPr>
            <a:r>
              <a:rPr lang="en-GB" sz="2100" b="1" dirty="0" smtClean="0"/>
              <a:t>P6.6 </a:t>
            </a:r>
            <a:r>
              <a:rPr lang="en-GB" sz="2100" b="1" dirty="0"/>
              <a:t>– Task </a:t>
            </a:r>
            <a:r>
              <a:rPr lang="en-GB" sz="2100" b="1" dirty="0" smtClean="0"/>
              <a:t>6 </a:t>
            </a:r>
            <a:r>
              <a:rPr lang="en-GB" sz="2100" b="1" dirty="0"/>
              <a:t>– </a:t>
            </a:r>
            <a:r>
              <a:rPr lang="en-GB" sz="2100" dirty="0" smtClean="0"/>
              <a:t>State and demonstrate whether you have met the Success Criterion set in LO2 with your Project Plan.</a:t>
            </a:r>
            <a:endParaRPr lang="en-GB" sz="2100" dirty="0"/>
          </a:p>
          <a:p>
            <a:endParaRPr lang="en-GB" sz="2000" dirty="0"/>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P6.6 – Project Deliverables – Completed Criteria</a:t>
            </a:r>
            <a:endParaRPr lang="en-GB" sz="2400" dirty="0"/>
          </a:p>
        </p:txBody>
      </p:sp>
      <p:graphicFrame>
        <p:nvGraphicFramePr>
          <p:cNvPr id="16" name="Table 15"/>
          <p:cNvGraphicFramePr>
            <a:graphicFrameLocks noGrp="1"/>
          </p:cNvGraphicFramePr>
          <p:nvPr>
            <p:extLst>
              <p:ext uri="{D42A27DB-BD31-4B8C-83A1-F6EECF244321}">
                <p14:modId xmlns:p14="http://schemas.microsoft.com/office/powerpoint/2010/main" val="1745864407"/>
              </p:ext>
            </p:extLst>
          </p:nvPr>
        </p:nvGraphicFramePr>
        <p:xfrm>
          <a:off x="251518" y="4797152"/>
          <a:ext cx="8640964" cy="1280160"/>
        </p:xfrm>
        <a:graphic>
          <a:graphicData uri="http://schemas.openxmlformats.org/drawingml/2006/table">
            <a:tbl>
              <a:tblPr firstRow="1" bandRow="1">
                <a:tableStyleId>{5C22544A-7EE6-4342-B048-85BDC9FD1C3A}</a:tableStyleId>
              </a:tblPr>
              <a:tblGrid>
                <a:gridCol w="2160241"/>
                <a:gridCol w="2160241"/>
                <a:gridCol w="2952328"/>
                <a:gridCol w="1368154"/>
              </a:tblGrid>
              <a:tr h="288032">
                <a:tc>
                  <a:txBody>
                    <a:bodyPr/>
                    <a:lstStyle/>
                    <a:p>
                      <a:pPr algn="ctr"/>
                      <a:r>
                        <a:rPr lang="en-GB" dirty="0" smtClean="0"/>
                        <a:t>Stated Success Criteria</a:t>
                      </a:r>
                      <a:endParaRPr lang="en-GB" dirty="0"/>
                    </a:p>
                  </a:txBody>
                  <a:tcPr/>
                </a:tc>
                <a:tc>
                  <a:txBody>
                    <a:bodyPr/>
                    <a:lstStyle/>
                    <a:p>
                      <a:pPr algn="ctr"/>
                      <a:r>
                        <a:rPr lang="en-GB" dirty="0" smtClean="0"/>
                        <a:t>How</a:t>
                      </a:r>
                      <a:r>
                        <a:rPr lang="en-GB" baseline="0" dirty="0" smtClean="0"/>
                        <a:t> you Met the Success Criteria</a:t>
                      </a:r>
                      <a:endParaRPr lang="en-GB" dirty="0"/>
                    </a:p>
                  </a:txBody>
                  <a:tcPr/>
                </a:tc>
                <a:tc>
                  <a:txBody>
                    <a:bodyPr/>
                    <a:lstStyle/>
                    <a:p>
                      <a:pPr algn="ctr"/>
                      <a:r>
                        <a:rPr lang="en-GB" dirty="0" smtClean="0"/>
                        <a:t>Impact of meeting or not meeting the Criteria</a:t>
                      </a:r>
                      <a:endParaRPr lang="en-GB" dirty="0"/>
                    </a:p>
                  </a:txBody>
                  <a:tcPr/>
                </a:tc>
                <a:tc>
                  <a:txBody>
                    <a:bodyPr/>
                    <a:lstStyle/>
                    <a:p>
                      <a:pPr algn="ctr"/>
                      <a:r>
                        <a:rPr lang="en-GB" dirty="0" smtClean="0"/>
                        <a:t>Evidence</a:t>
                      </a:r>
                      <a:endParaRPr lang="en-GB" dirty="0"/>
                    </a:p>
                  </a:txBody>
                  <a:tcPr/>
                </a:tc>
              </a:tr>
              <a:tr h="288032">
                <a:tc>
                  <a:txBody>
                    <a:bodyPr/>
                    <a:lstStyle/>
                    <a:p>
                      <a:r>
                        <a:rPr lang="en-GB" dirty="0" smtClean="0"/>
                        <a:t>Criteria</a:t>
                      </a:r>
                      <a:r>
                        <a:rPr lang="en-GB" baseline="0" dirty="0" smtClean="0"/>
                        <a:t> 1: Re-state the Criteria</a:t>
                      </a:r>
                      <a:endParaRPr lang="en-GB" dirty="0"/>
                    </a:p>
                  </a:txBody>
                  <a:tcPr/>
                </a:tc>
                <a:tc>
                  <a:txBody>
                    <a:bodyPr/>
                    <a:lstStyle/>
                    <a:p>
                      <a:endParaRPr lang="en-GB" dirty="0"/>
                    </a:p>
                  </a:txBody>
                  <a:tcPr/>
                </a:tc>
                <a:tc>
                  <a:txBody>
                    <a:bodyPr/>
                    <a:lstStyle/>
                    <a:p>
                      <a:endParaRPr lang="en-GB" dirty="0"/>
                    </a:p>
                  </a:txBody>
                  <a:tcPr/>
                </a:tc>
                <a:tc>
                  <a:txBody>
                    <a:bodyPr/>
                    <a:lstStyle/>
                    <a:p>
                      <a:endParaRPr lang="en-GB" dirty="0"/>
                    </a:p>
                  </a:txBody>
                  <a:tcPr/>
                </a:tc>
              </a:tr>
            </a:tbl>
          </a:graphicData>
        </a:graphic>
      </p:graphicFrame>
    </p:spTree>
    <p:extLst>
      <p:ext uri="{BB962C8B-B14F-4D97-AF65-F5344CB8AC3E}">
        <p14:creationId xmlns:p14="http://schemas.microsoft.com/office/powerpoint/2010/main" val="257061513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4608512"/>
          </a:xfrm>
        </p:spPr>
        <p:txBody>
          <a:bodyPr>
            <a:noAutofit/>
          </a:bodyPr>
          <a:lstStyle/>
          <a:p>
            <a:r>
              <a:rPr lang="en-GB" sz="1800" dirty="0"/>
              <a:t>P</a:t>
            </a:r>
            <a:r>
              <a:rPr lang="en-GB" sz="1800" dirty="0" smtClean="0"/>
              <a:t>roject Solution – There were lots of different ways this project could have been handled and your project Plan should have identified one good path to solving this.  The stated purpose of the project plan in LO2 – P4.2 – Task 2 – You will need to demonstrate how the project Plan has met the requirements of the Project.</a:t>
            </a:r>
          </a:p>
          <a:p>
            <a:r>
              <a:rPr lang="en-GB" sz="1800" dirty="0" smtClean="0"/>
              <a:t>The success of any project ultimately lies on the shoulders of the Project Manager, quality not good enough, should have tried harder, not on time, should have hired better people, project over budget, should have calculated this beforehand and done something. Everything from the costing to the deliverables has been accounted for by you, the failure or success of the met requirements is therefor your responsibility. The client will not listen to the blame of others, they hired you.</a:t>
            </a:r>
          </a:p>
          <a:p>
            <a:pPr marL="109728" lvl="1" indent="0">
              <a:spcBef>
                <a:spcPts val="400"/>
              </a:spcBef>
              <a:buSzPct val="68000"/>
              <a:buNone/>
            </a:pPr>
            <a:r>
              <a:rPr lang="en-GB" sz="1800" b="1" dirty="0" smtClean="0"/>
              <a:t>P6.7 </a:t>
            </a:r>
            <a:r>
              <a:rPr lang="en-GB" sz="1800" b="1" dirty="0"/>
              <a:t>– Task </a:t>
            </a:r>
            <a:r>
              <a:rPr lang="en-GB" sz="1800" b="1" dirty="0" smtClean="0"/>
              <a:t>7 </a:t>
            </a:r>
            <a:r>
              <a:rPr lang="en-GB" sz="1800" b="1" dirty="0"/>
              <a:t>– </a:t>
            </a:r>
            <a:r>
              <a:rPr lang="en-GB" sz="1800" dirty="0"/>
              <a:t>State and demonstrate </a:t>
            </a:r>
            <a:r>
              <a:rPr lang="en-GB" sz="1800" dirty="0" smtClean="0"/>
              <a:t>how you have met the Project requirements stated in LO2.</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P6.7 – Project Deliverables – </a:t>
            </a:r>
            <a:r>
              <a:rPr lang="en-GB" sz="2800" dirty="0"/>
              <a:t>P</a:t>
            </a:r>
            <a:r>
              <a:rPr lang="en-GB" sz="2800" dirty="0" smtClean="0"/>
              <a:t>roject Solution</a:t>
            </a:r>
            <a:endParaRPr lang="en-GB" sz="2800" dirty="0"/>
          </a:p>
        </p:txBody>
      </p:sp>
      <p:graphicFrame>
        <p:nvGraphicFramePr>
          <p:cNvPr id="16" name="Table 15"/>
          <p:cNvGraphicFramePr>
            <a:graphicFrameLocks noGrp="1"/>
          </p:cNvGraphicFramePr>
          <p:nvPr>
            <p:extLst>
              <p:ext uri="{D42A27DB-BD31-4B8C-83A1-F6EECF244321}">
                <p14:modId xmlns:p14="http://schemas.microsoft.com/office/powerpoint/2010/main" val="1313480059"/>
              </p:ext>
            </p:extLst>
          </p:nvPr>
        </p:nvGraphicFramePr>
        <p:xfrm>
          <a:off x="251520" y="4979248"/>
          <a:ext cx="8640964" cy="1402080"/>
        </p:xfrm>
        <a:graphic>
          <a:graphicData uri="http://schemas.openxmlformats.org/drawingml/2006/table">
            <a:tbl>
              <a:tblPr firstRow="1" bandRow="1">
                <a:tableStyleId>{5C22544A-7EE6-4342-B048-85BDC9FD1C3A}</a:tableStyleId>
              </a:tblPr>
              <a:tblGrid>
                <a:gridCol w="2160241"/>
                <a:gridCol w="2160241"/>
                <a:gridCol w="2952328"/>
                <a:gridCol w="1368154"/>
              </a:tblGrid>
              <a:tr h="460060">
                <a:tc>
                  <a:txBody>
                    <a:bodyPr/>
                    <a:lstStyle/>
                    <a:p>
                      <a:pPr algn="ctr"/>
                      <a:r>
                        <a:rPr lang="en-GB" sz="1600" dirty="0" smtClean="0"/>
                        <a:t>Stated requirement</a:t>
                      </a:r>
                      <a:endParaRPr lang="en-GB" sz="1600" dirty="0"/>
                    </a:p>
                  </a:txBody>
                  <a:tcPr/>
                </a:tc>
                <a:tc>
                  <a:txBody>
                    <a:bodyPr/>
                    <a:lstStyle/>
                    <a:p>
                      <a:pPr algn="ctr"/>
                      <a:r>
                        <a:rPr lang="en-GB" sz="1600" dirty="0" smtClean="0"/>
                        <a:t>How</a:t>
                      </a:r>
                      <a:r>
                        <a:rPr lang="en-GB" sz="1600" baseline="0" dirty="0" smtClean="0"/>
                        <a:t> you Met the Requirement</a:t>
                      </a:r>
                      <a:endParaRPr lang="en-GB" sz="1600" dirty="0"/>
                    </a:p>
                  </a:txBody>
                  <a:tcPr/>
                </a:tc>
                <a:tc>
                  <a:txBody>
                    <a:bodyPr/>
                    <a:lstStyle/>
                    <a:p>
                      <a:pPr algn="ctr"/>
                      <a:r>
                        <a:rPr lang="en-GB" sz="1600" dirty="0" smtClean="0"/>
                        <a:t>Impact of meeting or not meeting the Requirement</a:t>
                      </a:r>
                      <a:endParaRPr lang="en-GB" sz="1600" dirty="0"/>
                    </a:p>
                  </a:txBody>
                  <a:tcPr/>
                </a:tc>
                <a:tc>
                  <a:txBody>
                    <a:bodyPr/>
                    <a:lstStyle/>
                    <a:p>
                      <a:pPr algn="ctr"/>
                      <a:r>
                        <a:rPr lang="en-GB" sz="1600" dirty="0" smtClean="0"/>
                        <a:t>Evidence</a:t>
                      </a:r>
                      <a:endParaRPr lang="en-GB" sz="1600" dirty="0"/>
                    </a:p>
                  </a:txBody>
                  <a:tcPr/>
                </a:tc>
              </a:tr>
              <a:tr h="460060">
                <a:tc>
                  <a:txBody>
                    <a:bodyPr/>
                    <a:lstStyle/>
                    <a:p>
                      <a:r>
                        <a:rPr lang="en-GB" sz="1600" dirty="0" smtClean="0"/>
                        <a:t>Requirement</a:t>
                      </a:r>
                      <a:r>
                        <a:rPr lang="en-GB" sz="1600" baseline="0" dirty="0" smtClean="0"/>
                        <a:t> 1: Re-state the Requirement</a:t>
                      </a:r>
                      <a:endParaRPr lang="en-GB" sz="1600" dirty="0"/>
                    </a:p>
                  </a:txBody>
                  <a:tcPr/>
                </a:tc>
                <a:tc>
                  <a:txBody>
                    <a:bodyPr/>
                    <a:lstStyle/>
                    <a:p>
                      <a:endParaRPr lang="en-GB" sz="1600" dirty="0"/>
                    </a:p>
                  </a:txBody>
                  <a:tcPr/>
                </a:tc>
                <a:tc>
                  <a:txBody>
                    <a:bodyPr/>
                    <a:lstStyle/>
                    <a:p>
                      <a:endParaRPr lang="en-GB" sz="1600" dirty="0"/>
                    </a:p>
                  </a:txBody>
                  <a:tcPr/>
                </a:tc>
                <a:tc>
                  <a:txBody>
                    <a:bodyPr/>
                    <a:lstStyle/>
                    <a:p>
                      <a:endParaRPr lang="en-GB" sz="1600" dirty="0"/>
                    </a:p>
                  </a:txBody>
                  <a:tcPr/>
                </a:tc>
              </a:tr>
            </a:tbl>
          </a:graphicData>
        </a:graphic>
      </p:graphicFrame>
    </p:spTree>
    <p:extLst>
      <p:ext uri="{BB962C8B-B14F-4D97-AF65-F5344CB8AC3E}">
        <p14:creationId xmlns:p14="http://schemas.microsoft.com/office/powerpoint/2010/main" val="420754295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3"/>
            <a:ext cx="8712968" cy="4320479"/>
          </a:xfrm>
        </p:spPr>
        <p:txBody>
          <a:bodyPr>
            <a:noAutofit/>
          </a:bodyPr>
          <a:lstStyle/>
          <a:p>
            <a:pPr marL="268288" indent="-255588"/>
            <a:r>
              <a:rPr lang="en-GB" sz="1900" dirty="0"/>
              <a:t>U</a:t>
            </a:r>
            <a:r>
              <a:rPr lang="en-GB" sz="1900" dirty="0" smtClean="0"/>
              <a:t>ser Documentation – The created  documentation for your Project that will allow the user and client to understand how the Production works needs to be of a certain quality and degree of professionalism to match the quality of the finished product. Poor documentation reflects on standards, is not helpful and will not meet the needs of the client.</a:t>
            </a:r>
          </a:p>
          <a:p>
            <a:pPr marL="268288" indent="-255588"/>
            <a:r>
              <a:rPr lang="en-GB" sz="1900" dirty="0" smtClean="0"/>
              <a:t>At this stage you should have completed the finished Production this Unit is centred around and the user documentation should similarly be complete.</a:t>
            </a:r>
          </a:p>
          <a:p>
            <a:pPr marL="268288" indent="-255588"/>
            <a:r>
              <a:rPr lang="en-GB" sz="1900" dirty="0" smtClean="0"/>
              <a:t>You will need to evidence the production of the documentation and state how each phase of it meets the needs of your project brief. </a:t>
            </a:r>
          </a:p>
          <a:p>
            <a:pPr marL="109728" lvl="1" indent="0">
              <a:spcBef>
                <a:spcPts val="400"/>
              </a:spcBef>
              <a:buSzPct val="68000"/>
              <a:buNone/>
            </a:pPr>
            <a:r>
              <a:rPr lang="en-GB" sz="1900" b="1" dirty="0" smtClean="0"/>
              <a:t>P6.8 </a:t>
            </a:r>
            <a:r>
              <a:rPr lang="en-GB" sz="1900" b="1" dirty="0"/>
              <a:t>– Task </a:t>
            </a:r>
            <a:r>
              <a:rPr lang="en-GB" sz="1900" b="1" dirty="0" smtClean="0"/>
              <a:t>8 –</a:t>
            </a:r>
            <a:r>
              <a:rPr lang="en-GB" sz="1900" dirty="0" smtClean="0"/>
              <a:t>Witness the 6 stages of User Documentation produced and explain how this is in keeping with your clients needs within the Project Plan.</a:t>
            </a:r>
            <a:endParaRPr lang="en-GB" sz="19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P6.8 – Project Deliverables – </a:t>
            </a:r>
            <a:r>
              <a:rPr lang="en-GB" sz="2800" dirty="0"/>
              <a:t>U</a:t>
            </a:r>
            <a:r>
              <a:rPr lang="en-GB" sz="2800" dirty="0" smtClean="0"/>
              <a:t>ser Documentation</a:t>
            </a:r>
            <a:endParaRPr lang="en-GB" sz="2800" dirty="0"/>
          </a:p>
        </p:txBody>
      </p:sp>
      <p:graphicFrame>
        <p:nvGraphicFramePr>
          <p:cNvPr id="16" name="Table 15"/>
          <p:cNvGraphicFramePr>
            <a:graphicFrameLocks noGrp="1"/>
          </p:cNvGraphicFramePr>
          <p:nvPr>
            <p:extLst>
              <p:ext uri="{D42A27DB-BD31-4B8C-83A1-F6EECF244321}">
                <p14:modId xmlns:p14="http://schemas.microsoft.com/office/powerpoint/2010/main" val="1932539605"/>
              </p:ext>
            </p:extLst>
          </p:nvPr>
        </p:nvGraphicFramePr>
        <p:xfrm>
          <a:off x="323527" y="5373216"/>
          <a:ext cx="8568953" cy="731520"/>
        </p:xfrm>
        <a:graphic>
          <a:graphicData uri="http://schemas.openxmlformats.org/drawingml/2006/table">
            <a:tbl>
              <a:tblPr firstRow="1" bandRow="1">
                <a:tableStyleId>{5C22544A-7EE6-4342-B048-85BDC9FD1C3A}</a:tableStyleId>
              </a:tblPr>
              <a:tblGrid>
                <a:gridCol w="2545234"/>
                <a:gridCol w="2545234"/>
                <a:gridCol w="3478485"/>
              </a:tblGrid>
              <a:tr h="324036">
                <a:tc>
                  <a:txBody>
                    <a:bodyPr/>
                    <a:lstStyle/>
                    <a:p>
                      <a:pPr algn="ctr"/>
                      <a:r>
                        <a:rPr lang="en-GB" sz="1800" b="1" dirty="0" smtClean="0"/>
                        <a:t>Quality and Layout</a:t>
                      </a:r>
                      <a:endParaRPr lang="en-GB" sz="1800" b="1" dirty="0"/>
                    </a:p>
                  </a:txBody>
                  <a:tcPr/>
                </a:tc>
                <a:tc>
                  <a:txBody>
                    <a:bodyPr/>
                    <a:lstStyle/>
                    <a:p>
                      <a:pPr algn="ctr"/>
                      <a:r>
                        <a:rPr lang="en-GB" sz="1800" b="1" dirty="0" smtClean="0"/>
                        <a:t>Specifications</a:t>
                      </a:r>
                      <a:endParaRPr lang="en-GB" sz="1800" b="1" dirty="0"/>
                    </a:p>
                  </a:txBody>
                  <a:tcPr/>
                </a:tc>
                <a:tc>
                  <a:txBody>
                    <a:bodyPr/>
                    <a:lstStyle/>
                    <a:p>
                      <a:pPr algn="ctr"/>
                      <a:r>
                        <a:rPr lang="en-GB" sz="1800" b="1" dirty="0" smtClean="0"/>
                        <a:t>How to</a:t>
                      </a:r>
                      <a:r>
                        <a:rPr lang="en-GB" sz="1800" b="1" baseline="0" dirty="0" smtClean="0"/>
                        <a:t> Use</a:t>
                      </a:r>
                      <a:endParaRPr lang="en-GB" sz="1800" b="1" dirty="0"/>
                    </a:p>
                  </a:txBody>
                  <a:tcPr/>
                </a:tc>
              </a:tr>
              <a:tr h="324036">
                <a:tc>
                  <a:txBody>
                    <a:bodyPr/>
                    <a:lstStyle/>
                    <a:p>
                      <a:pPr algn="ctr"/>
                      <a:r>
                        <a:rPr lang="en-GB" sz="1800" b="1" dirty="0" smtClean="0"/>
                        <a:t>How to </a:t>
                      </a:r>
                      <a:r>
                        <a:rPr lang="en-GB" sz="1800" b="1" dirty="0" smtClean="0"/>
                        <a:t>Adapt</a:t>
                      </a:r>
                      <a:endParaRPr lang="en-GB" sz="1800" b="1" dirty="0"/>
                    </a:p>
                  </a:txBody>
                  <a:tcPr/>
                </a:tc>
                <a:tc>
                  <a:txBody>
                    <a:bodyPr/>
                    <a:lstStyle/>
                    <a:p>
                      <a:pPr algn="ctr"/>
                      <a:r>
                        <a:rPr lang="en-GB" sz="1800" b="1" dirty="0" smtClean="0"/>
                        <a:t>FAQ</a:t>
                      </a:r>
                      <a:endParaRPr lang="en-GB" sz="1800" b="1" dirty="0"/>
                    </a:p>
                  </a:txBody>
                  <a:tcPr/>
                </a:tc>
                <a:tc>
                  <a:txBody>
                    <a:bodyPr/>
                    <a:lstStyle/>
                    <a:p>
                      <a:pPr algn="ctr"/>
                      <a:r>
                        <a:rPr lang="en-GB" sz="1800" b="1" dirty="0" smtClean="0"/>
                        <a:t>Troubleshooting</a:t>
                      </a:r>
                      <a:endParaRPr lang="en-GB" sz="1800" b="1" dirty="0"/>
                    </a:p>
                  </a:txBody>
                  <a:tcPr/>
                </a:tc>
              </a:tr>
            </a:tbl>
          </a:graphicData>
        </a:graphic>
      </p:graphicFrame>
    </p:spTree>
    <p:extLst>
      <p:ext uri="{BB962C8B-B14F-4D97-AF65-F5344CB8AC3E}">
        <p14:creationId xmlns:p14="http://schemas.microsoft.com/office/powerpoint/2010/main" val="348967845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109728" indent="0">
              <a:buNone/>
            </a:pPr>
            <a:r>
              <a:rPr lang="en-GB" sz="1800" b="1" dirty="0"/>
              <a:t>P6.1 – Task 1 – </a:t>
            </a:r>
            <a:r>
              <a:rPr lang="en-GB" sz="1800" dirty="0"/>
              <a:t>Produce examples from your Product production that you have Maintained the Project Plan in keeping with timescales and targets</a:t>
            </a:r>
            <a:r>
              <a:rPr lang="en-GB" sz="1800" dirty="0" smtClean="0"/>
              <a:t>.</a:t>
            </a:r>
            <a:endParaRPr lang="en-GB" sz="1800" dirty="0"/>
          </a:p>
          <a:p>
            <a:pPr marL="109728" indent="0">
              <a:buNone/>
            </a:pPr>
            <a:r>
              <a:rPr lang="en-GB" sz="1800" b="1" dirty="0"/>
              <a:t>P6.2 – Task 2 – </a:t>
            </a:r>
            <a:r>
              <a:rPr lang="en-GB" sz="1800" dirty="0"/>
              <a:t>Document and evidence Adjusting the Project Plan in keeping with changes to the Project Production</a:t>
            </a:r>
            <a:r>
              <a:rPr lang="en-GB" sz="1800" dirty="0" smtClean="0"/>
              <a:t>.</a:t>
            </a:r>
            <a:endParaRPr lang="en-GB" sz="1800" dirty="0"/>
          </a:p>
          <a:p>
            <a:pPr marL="109728" indent="0">
              <a:buNone/>
            </a:pPr>
            <a:r>
              <a:rPr lang="en-GB" sz="1800" b="1" dirty="0"/>
              <a:t>P6.3 – Task 3 – </a:t>
            </a:r>
            <a:r>
              <a:rPr lang="en-GB" sz="1800" dirty="0"/>
              <a:t>Document and annotate three forms of Meetings or Discussion materials gathered throughout the Project Production</a:t>
            </a:r>
            <a:r>
              <a:rPr lang="en-GB" sz="1800" dirty="0" smtClean="0"/>
              <a:t>.</a:t>
            </a:r>
            <a:endParaRPr lang="en-GB" sz="1800" dirty="0"/>
          </a:p>
          <a:p>
            <a:pPr marL="109728" indent="0">
              <a:buNone/>
            </a:pPr>
            <a:r>
              <a:rPr lang="en-GB" sz="1800" b="1" dirty="0"/>
              <a:t>P6.4 – Task 4 – </a:t>
            </a:r>
            <a:r>
              <a:rPr lang="en-GB" sz="1800" dirty="0"/>
              <a:t>Document and annotate the meeting of 5 Milestones throughout the Project Production, discuss the Milestone, the importance of meeting it and the consequences of missing the Milestone</a:t>
            </a:r>
            <a:r>
              <a:rPr lang="en-GB" sz="1800" dirty="0" smtClean="0"/>
              <a:t>.</a:t>
            </a:r>
            <a:endParaRPr lang="en-GB" sz="1800" dirty="0"/>
          </a:p>
          <a:p>
            <a:pPr marL="109728" indent="0">
              <a:buNone/>
            </a:pPr>
            <a:r>
              <a:rPr lang="en-GB" sz="1800" b="1" dirty="0"/>
              <a:t>P6.5 – Task 5 – </a:t>
            </a:r>
            <a:r>
              <a:rPr lang="en-GB" sz="1800" dirty="0"/>
              <a:t>Create additional User and Client Project tests for your Production that demonstrates the robustness of your Project Plan</a:t>
            </a:r>
            <a:r>
              <a:rPr lang="en-GB" sz="1800" dirty="0" smtClean="0"/>
              <a:t>.</a:t>
            </a:r>
            <a:endParaRPr lang="en-GB" sz="1800" dirty="0"/>
          </a:p>
          <a:p>
            <a:pPr marL="109728" indent="0">
              <a:buNone/>
            </a:pPr>
            <a:r>
              <a:rPr lang="en-GB" sz="1800" b="1" dirty="0"/>
              <a:t>P6.6 – Task 6 – </a:t>
            </a:r>
            <a:r>
              <a:rPr lang="en-GB" sz="1800" dirty="0"/>
              <a:t>State and demonstrate whether you have met the Success Criterion set in LO2 with your Project Plan</a:t>
            </a:r>
            <a:r>
              <a:rPr lang="en-GB" sz="1800" dirty="0" smtClean="0"/>
              <a:t>.</a:t>
            </a:r>
            <a:endParaRPr lang="en-GB" sz="1800" dirty="0"/>
          </a:p>
          <a:p>
            <a:pPr marL="109728" indent="0">
              <a:buNone/>
            </a:pPr>
            <a:r>
              <a:rPr lang="en-GB" sz="1800" b="1" dirty="0"/>
              <a:t>P6.7 – Task 7 – </a:t>
            </a:r>
            <a:r>
              <a:rPr lang="en-GB" sz="1800" dirty="0"/>
              <a:t>State and demonstrate how you have met the Project requirements stated in LO2</a:t>
            </a:r>
            <a:r>
              <a:rPr lang="en-GB" sz="1800" dirty="0" smtClean="0"/>
              <a:t>.</a:t>
            </a:r>
            <a:endParaRPr lang="en-GB" sz="1800" dirty="0"/>
          </a:p>
          <a:p>
            <a:pPr marL="109728" indent="0">
              <a:buNone/>
            </a:pPr>
            <a:r>
              <a:rPr lang="en-GB" sz="1800" b="1" dirty="0"/>
              <a:t>P6.8 – Task 8 –</a:t>
            </a:r>
            <a:r>
              <a:rPr lang="en-GB" sz="1800" dirty="0"/>
              <a:t>Witness the 6 stages of User Documentation produced and explain how this is in keeping with your clients needs within the Project </a:t>
            </a:r>
            <a:r>
              <a:rPr lang="en-GB" sz="1800"/>
              <a:t>Plan</a:t>
            </a:r>
            <a:r>
              <a:rPr lang="en-GB" sz="1800" smtClean="0"/>
              <a:t>.</a:t>
            </a:r>
            <a:endParaRPr lang="en-GB" sz="105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extLst>
              <p:ext uri="{D42A27DB-BD31-4B8C-83A1-F6EECF244321}">
                <p14:modId xmlns:p14="http://schemas.microsoft.com/office/powerpoint/2010/main" val="4029729330"/>
              </p:ext>
            </p:extLst>
          </p:nvPr>
        </p:nvGraphicFramePr>
        <p:xfrm>
          <a:off x="250825" y="1065402"/>
          <a:ext cx="8713663" cy="5531950"/>
        </p:xfrm>
        <a:graphic>
          <a:graphicData uri="http://schemas.openxmlformats.org/drawingml/2006/table">
            <a:tbl>
              <a:tblPr firstRow="1" bandRow="1">
                <a:tableStyleId>{5C22544A-7EE6-4342-B048-85BDC9FD1C3A}</a:tableStyleId>
              </a:tblPr>
              <a:tblGrid>
                <a:gridCol w="360730"/>
                <a:gridCol w="1440165"/>
                <a:gridCol w="504056"/>
                <a:gridCol w="2016224"/>
                <a:gridCol w="2160240"/>
                <a:gridCol w="2232248"/>
              </a:tblGrid>
              <a:tr h="1061281">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and merit criteria, the learner is able to: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r>
              <a:tr h="450135">
                <a:tc rowSpan="3">
                  <a:txBody>
                    <a:bodyPr/>
                    <a:lstStyle/>
                    <a:p>
                      <a:r>
                        <a:rPr lang="en-GB" sz="1200" dirty="0" smtClean="0"/>
                        <a:t>1</a:t>
                      </a:r>
                      <a:endParaRPr lang="en-GB" sz="1200" dirty="0">
                        <a:latin typeface="Arial" pitchFamily="34" charset="0"/>
                        <a:cs typeface="Arial" pitchFamily="34" charset="0"/>
                      </a:endParaRPr>
                    </a:p>
                  </a:txBody>
                  <a:tcPr/>
                </a:tc>
                <a:tc rowSpan="3">
                  <a:txBody>
                    <a:bodyPr/>
                    <a:lstStyle/>
                    <a:p>
                      <a:r>
                        <a:rPr kumimoji="0" lang="en-GB" sz="1200" u="none" strike="noStrike" kern="1200" baseline="0" dirty="0" smtClean="0"/>
                        <a:t>Understand how projects are managed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P1</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Illustrate typical phases of a project life cycle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r>
              <a:tr h="630189">
                <a:tc vMerge="1">
                  <a:txBody>
                    <a:bodyPr/>
                    <a:lstStyle/>
                    <a:p>
                      <a:endParaRPr lang="en-GB"/>
                    </a:p>
                  </a:txBody>
                  <a:tcPr/>
                </a:tc>
                <a:tc vMerge="1">
                  <a:txBody>
                    <a:bodyPr/>
                    <a:lstStyle/>
                    <a:p>
                      <a:endParaRPr lang="en-GB"/>
                    </a:p>
                  </a:txBody>
                  <a:tcPr/>
                </a:tc>
                <a:tc>
                  <a:txBody>
                    <a:bodyPr/>
                    <a:lstStyle/>
                    <a:p>
                      <a:r>
                        <a:rPr lang="en-GB" sz="1200" dirty="0" smtClean="0"/>
                        <a:t>P2</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Explain the resources available to support the project manager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M1 Compare different project methodologies </a:t>
                      </a:r>
                      <a:endParaRPr lang="en-GB" sz="1200" dirty="0" smtClean="0"/>
                    </a:p>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a:latin typeface="Arial" pitchFamily="34" charset="0"/>
                        <a:cs typeface="Arial" pitchFamily="34" charset="0"/>
                      </a:endParaRPr>
                    </a:p>
                  </a:txBody>
                  <a:tcPr/>
                </a:tc>
              </a:tr>
              <a:tr h="450135">
                <a:tc vMerge="1">
                  <a:txBody>
                    <a:bodyPr/>
                    <a:lstStyle/>
                    <a:p>
                      <a:endParaRPr lang="en-GB"/>
                    </a:p>
                  </a:txBody>
                  <a:tcPr/>
                </a:tc>
                <a:tc vMerge="1">
                  <a:txBody>
                    <a:bodyPr/>
                    <a:lstStyle/>
                    <a:p>
                      <a:endParaRPr lang="en-GB"/>
                    </a:p>
                  </a:txBody>
                  <a:tcPr/>
                </a:tc>
                <a:tc>
                  <a:txBody>
                    <a:bodyPr/>
                    <a:lstStyle/>
                    <a:p>
                      <a:r>
                        <a:rPr lang="en-GB" sz="1200" dirty="0" smtClean="0"/>
                        <a:t>P3</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Discuss issues affecting project management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M2 Explain the impact identified issues would have on a project </a:t>
                      </a:r>
                      <a:endParaRPr lang="en-GB" sz="1200" dirty="0" smtClean="0">
                        <a:latin typeface="Arial" pitchFamily="34" charset="0"/>
                        <a:cs typeface="Arial" pitchFamily="34" charset="0"/>
                      </a:endParaRPr>
                    </a:p>
                  </a:txBody>
                  <a:tcPr/>
                </a:tc>
                <a:tc>
                  <a:txBody>
                    <a:bodyPr/>
                    <a:lstStyle/>
                    <a:p>
                      <a:endParaRPr lang="en-GB" sz="1200" dirty="0">
                        <a:latin typeface="Arial" pitchFamily="34" charset="0"/>
                        <a:cs typeface="Arial" pitchFamily="34" charset="0"/>
                      </a:endParaRPr>
                    </a:p>
                  </a:txBody>
                  <a:tcPr/>
                </a:tc>
              </a:tr>
              <a:tr h="630189">
                <a:tc rowSpan="2">
                  <a:txBody>
                    <a:bodyPr/>
                    <a:lstStyle/>
                    <a:p>
                      <a:r>
                        <a:rPr lang="en-GB" sz="1200" dirty="0" smtClean="0"/>
                        <a:t>2</a:t>
                      </a:r>
                      <a:endParaRPr lang="en-GB" sz="1200" dirty="0">
                        <a:latin typeface="Arial" pitchFamily="34" charset="0"/>
                        <a:cs typeface="Arial" pitchFamily="34" charset="0"/>
                      </a:endParaRPr>
                    </a:p>
                  </a:txBody>
                  <a:tcPr/>
                </a:tc>
                <a:tc rowSpan="2">
                  <a:txBody>
                    <a:bodyPr/>
                    <a:lstStyle/>
                    <a:p>
                      <a:r>
                        <a:rPr kumimoji="0" lang="en-GB" sz="1200" u="none" strike="noStrike" kern="1200" baseline="0" dirty="0" smtClean="0"/>
                        <a:t>Be able to plan projects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P4</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Produce a project specification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r h="630189">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Plan a defined project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M3 C</a:t>
                      </a:r>
                      <a:r>
                        <a:rPr kumimoji="0" lang="en-GB" sz="1200" u="none" strike="noStrike" kern="1200" baseline="0" dirty="0" smtClean="0"/>
                        <a:t>reate a PERT chart for your defined project </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D1 Evaluate the use of Gantt and PERT Charts in project planning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r h="630189">
                <a:tc>
                  <a:txBody>
                    <a:bodyPr/>
                    <a:lstStyle/>
                    <a:p>
                      <a:r>
                        <a:rPr lang="en-GB" sz="1200" dirty="0" smtClean="0"/>
                        <a:t>3</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Be able to follow project plans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200" dirty="0" smtClean="0"/>
                        <a:t>P6</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Follow a project plan to carry out a defined project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kumimoji="0" lang="en-GB" sz="1200" u="none" strike="noStrike" kern="1200" baseline="0" dirty="0" smtClean="0"/>
                        <a:t>M1 Use advanced editing tools to enhance images</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endParaRPr lang="en-GB" sz="1200" dirty="0">
                        <a:latin typeface="Arial" pitchFamily="34" charset="0"/>
                        <a:cs typeface="Arial" pitchFamily="34" charset="0"/>
                      </a:endParaRPr>
                    </a:p>
                  </a:txBody>
                  <a:tcPr>
                    <a:solidFill>
                      <a:srgbClr val="FFC000"/>
                    </a:solidFill>
                  </a:tcPr>
                </a:tc>
              </a:tr>
              <a:tr h="606936">
                <a:tc>
                  <a:txBody>
                    <a:bodyPr/>
                    <a:lstStyle/>
                    <a:p>
                      <a:r>
                        <a:rPr lang="en-GB" sz="1200" dirty="0" smtClean="0"/>
                        <a:t>4</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Be able to review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P7</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Carry out a review of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200" u="none" strike="noStrike" kern="1200" baseline="0" dirty="0" smtClean="0"/>
                        <a:t>D2 Recommend improvements for future projects using the findings from the project review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idx="4294967295"/>
          </p:nvPr>
        </p:nvSpPr>
        <p:spPr>
          <a:xfrm>
            <a:off x="409575" y="115889"/>
            <a:ext cx="8734425" cy="792832"/>
          </a:xfrm>
        </p:spPr>
        <p:txBody>
          <a:bodyPr/>
          <a:lstStyle/>
          <a:p>
            <a:r>
              <a:rPr lang="en-GB" dirty="0" smtClean="0"/>
              <a:t>LO3 -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r>
              <a:rPr lang="en-GB" sz="2400" b="1" dirty="0" smtClean="0"/>
              <a:t>Assessment </a:t>
            </a:r>
            <a:r>
              <a:rPr lang="en-GB" sz="2400" b="1" dirty="0"/>
              <a:t>Criterion P6 </a:t>
            </a:r>
            <a:endParaRPr lang="en-GB" sz="2400" dirty="0"/>
          </a:p>
          <a:p>
            <a:r>
              <a:rPr lang="en-GB" sz="2400" dirty="0"/>
              <a:t>The assessment criterion P6 must be evidenced by the learner updating and adjusting the project plan/Gantt chart produced for P5 as the project progresses. The project plan/ Gantt chart should display the activities that have been completed. At each milestone a review of the project should be carried out by the learner and documented separately. Before and after screen prints of the project plan/Gantt chart could be used as supporting evidence to show that the plan has been followed during the project with changes that have been made highlighted the reasons identified. Notes and additional evidence against activities maintained by the learner could also be used to support this.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P1, P2 and M2</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1052736"/>
            <a:ext cx="8712968" cy="5256584"/>
          </a:xfrm>
        </p:spPr>
        <p:txBody>
          <a:bodyPr>
            <a:normAutofit fontScale="92500" lnSpcReduction="20000"/>
          </a:bodyPr>
          <a:lstStyle/>
          <a:p>
            <a:r>
              <a:rPr lang="en-GB" b="1" dirty="0" smtClean="0"/>
              <a:t>Be </a:t>
            </a:r>
            <a:r>
              <a:rPr lang="en-GB" b="1" dirty="0"/>
              <a:t>able to follow project plans </a:t>
            </a:r>
            <a:endParaRPr lang="en-GB" dirty="0"/>
          </a:p>
          <a:p>
            <a:r>
              <a:rPr lang="en-GB" dirty="0"/>
              <a:t>Learners should be shown how to monitor progress on a project plan and amend activities using project management software. Learners could be shown how to create minutes for a meeting in order to record and evidence the activities, decisions and actions made within meetings which have taken </a:t>
            </a:r>
            <a:r>
              <a:rPr lang="en-GB" dirty="0" smtClean="0"/>
              <a:t>place.</a:t>
            </a:r>
          </a:p>
          <a:p>
            <a:r>
              <a:rPr lang="en-GB" dirty="0" smtClean="0"/>
              <a:t>Learners </a:t>
            </a:r>
            <a:r>
              <a:rPr lang="en-GB" dirty="0"/>
              <a:t>should be encouraged to develop and use an effective way of annotating/recording details of activities for reference and review of the project. They could practice this as part of a group and compare against </a:t>
            </a:r>
            <a:r>
              <a:rPr lang="en-GB" dirty="0" smtClean="0"/>
              <a:t>the </a:t>
            </a:r>
            <a:r>
              <a:rPr lang="en-GB" dirty="0"/>
              <a:t>outcomes required to ensure the initial information is recorded, accurate and maintained. </a:t>
            </a:r>
          </a:p>
        </p:txBody>
      </p:sp>
      <p:sp>
        <p:nvSpPr>
          <p:cNvPr id="3" name="Title 2"/>
          <p:cNvSpPr>
            <a:spLocks noGrp="1"/>
          </p:cNvSpPr>
          <p:nvPr>
            <p:ph type="title"/>
          </p:nvPr>
        </p:nvSpPr>
        <p:spPr>
          <a:xfrm>
            <a:off x="230832" y="116632"/>
            <a:ext cx="8733656" cy="720080"/>
          </a:xfrm>
        </p:spPr>
        <p:txBody>
          <a:bodyPr>
            <a:normAutofit/>
          </a:bodyPr>
          <a:lstStyle/>
          <a:p>
            <a:r>
              <a:rPr lang="en-GB" sz="2400" dirty="0"/>
              <a:t>LO3 - Be able to follow project plans</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800" b="1" dirty="0"/>
              <a:t>M</a:t>
            </a:r>
            <a:r>
              <a:rPr lang="en-GB" sz="1800" b="1" dirty="0" smtClean="0"/>
              <a:t>aintaining </a:t>
            </a:r>
            <a:r>
              <a:rPr lang="en-GB" sz="1800" b="1" dirty="0"/>
              <a:t>project </a:t>
            </a:r>
            <a:r>
              <a:rPr lang="en-GB" sz="1800" b="1" dirty="0" smtClean="0"/>
              <a:t>plan </a:t>
            </a:r>
            <a:r>
              <a:rPr lang="en-GB" sz="1800" dirty="0" smtClean="0"/>
              <a:t>– Throughout the production of the project you will need to evidence the stages of production and match them against the plans produced in LO2. Evidence should be provided of the following stages:</a:t>
            </a:r>
          </a:p>
          <a:p>
            <a:pPr marL="566928" indent="-457200">
              <a:buFont typeface="+mj-lt"/>
              <a:buAutoNum type="arabicPeriod"/>
              <a:tabLst>
                <a:tab pos="3235325" algn="l"/>
                <a:tab pos="4572000" algn="l"/>
              </a:tabLst>
            </a:pPr>
            <a:r>
              <a:rPr lang="en-GB" sz="1800" dirty="0" smtClean="0">
                <a:solidFill>
                  <a:srgbClr val="FF0000"/>
                </a:solidFill>
              </a:rPr>
              <a:t>Writing of Purpose and Audience </a:t>
            </a:r>
            <a:r>
              <a:rPr lang="en-GB" sz="1800" dirty="0" smtClean="0"/>
              <a:t>against </a:t>
            </a:r>
            <a:r>
              <a:rPr lang="en-GB" sz="1800" dirty="0" smtClean="0">
                <a:solidFill>
                  <a:schemeClr val="accent1">
                    <a:lumMod val="75000"/>
                  </a:schemeClr>
                </a:solidFill>
              </a:rPr>
              <a:t>Project Plan initiation stage</a:t>
            </a:r>
          </a:p>
          <a:p>
            <a:pPr marL="566928" indent="-457200">
              <a:buFont typeface="+mj-lt"/>
              <a:buAutoNum type="arabicPeriod"/>
              <a:tabLst>
                <a:tab pos="3235325" algn="l"/>
                <a:tab pos="4572000" algn="l"/>
              </a:tabLst>
            </a:pPr>
            <a:r>
              <a:rPr lang="en-GB" sz="1800" dirty="0" smtClean="0">
                <a:solidFill>
                  <a:srgbClr val="FF0000"/>
                </a:solidFill>
              </a:rPr>
              <a:t>Cost written documentation </a:t>
            </a:r>
            <a:r>
              <a:rPr lang="en-GB" sz="1800" dirty="0" smtClean="0"/>
              <a:t>against </a:t>
            </a:r>
            <a:r>
              <a:rPr lang="en-GB" sz="1800" dirty="0" smtClean="0">
                <a:solidFill>
                  <a:schemeClr val="accent1">
                    <a:lumMod val="75000"/>
                  </a:schemeClr>
                </a:solidFill>
              </a:rPr>
              <a:t>Costing Stage</a:t>
            </a:r>
          </a:p>
          <a:p>
            <a:pPr marL="566928" indent="-457200">
              <a:buFont typeface="+mj-lt"/>
              <a:buAutoNum type="arabicPeriod"/>
              <a:tabLst>
                <a:tab pos="3235325" algn="l"/>
                <a:tab pos="4572000" algn="l"/>
              </a:tabLst>
            </a:pPr>
            <a:r>
              <a:rPr lang="en-GB" sz="1800" dirty="0" smtClean="0">
                <a:solidFill>
                  <a:srgbClr val="FF0000"/>
                </a:solidFill>
              </a:rPr>
              <a:t>Gathering of Elements </a:t>
            </a:r>
            <a:r>
              <a:rPr lang="en-GB" sz="1800" dirty="0" smtClean="0"/>
              <a:t>evidenced against </a:t>
            </a:r>
            <a:r>
              <a:rPr lang="en-GB" sz="1800" dirty="0" smtClean="0">
                <a:solidFill>
                  <a:schemeClr val="accent1">
                    <a:lumMod val="75000"/>
                  </a:schemeClr>
                </a:solidFill>
              </a:rPr>
              <a:t>Initial Research Stage</a:t>
            </a:r>
          </a:p>
          <a:p>
            <a:pPr marL="566928" indent="-457200">
              <a:buFont typeface="+mj-lt"/>
              <a:buAutoNum type="arabicPeriod"/>
              <a:tabLst>
                <a:tab pos="3235325" algn="l"/>
                <a:tab pos="4572000" algn="l"/>
              </a:tabLst>
            </a:pPr>
            <a:r>
              <a:rPr lang="en-GB" sz="1800" dirty="0" smtClean="0">
                <a:solidFill>
                  <a:srgbClr val="FF0000"/>
                </a:solidFill>
              </a:rPr>
              <a:t>Initial Planning/Sketch production </a:t>
            </a:r>
            <a:r>
              <a:rPr lang="en-GB" sz="1800" dirty="0" smtClean="0"/>
              <a:t>against </a:t>
            </a:r>
            <a:r>
              <a:rPr lang="en-GB" sz="1800" dirty="0" smtClean="0">
                <a:solidFill>
                  <a:schemeClr val="accent1">
                    <a:lumMod val="75000"/>
                  </a:schemeClr>
                </a:solidFill>
              </a:rPr>
              <a:t>Initial Production Stage </a:t>
            </a:r>
          </a:p>
          <a:p>
            <a:pPr marL="566928" indent="-457200">
              <a:buFont typeface="+mj-lt"/>
              <a:buAutoNum type="arabicPeriod"/>
              <a:tabLst>
                <a:tab pos="3235325" algn="l"/>
                <a:tab pos="4572000" algn="l"/>
              </a:tabLst>
            </a:pPr>
            <a:r>
              <a:rPr lang="en-GB" sz="1800" dirty="0" smtClean="0">
                <a:solidFill>
                  <a:srgbClr val="FF0000"/>
                </a:solidFill>
              </a:rPr>
              <a:t>Template/CSS/Design stages </a:t>
            </a:r>
            <a:r>
              <a:rPr lang="en-GB" sz="1800" dirty="0" smtClean="0"/>
              <a:t>against </a:t>
            </a:r>
            <a:r>
              <a:rPr lang="en-GB" sz="1800" dirty="0" smtClean="0">
                <a:solidFill>
                  <a:schemeClr val="accent1">
                    <a:lumMod val="75000"/>
                  </a:schemeClr>
                </a:solidFill>
              </a:rPr>
              <a:t>Project Initiation Stage</a:t>
            </a:r>
          </a:p>
          <a:p>
            <a:pPr marL="566928" indent="-457200">
              <a:buFont typeface="+mj-lt"/>
              <a:buAutoNum type="arabicPeriod"/>
              <a:tabLst>
                <a:tab pos="3235325" algn="l"/>
                <a:tab pos="4572000" algn="l"/>
              </a:tabLst>
            </a:pPr>
            <a:r>
              <a:rPr lang="en-GB" sz="1800" dirty="0" smtClean="0">
                <a:solidFill>
                  <a:srgbClr val="FF0000"/>
                </a:solidFill>
              </a:rPr>
              <a:t>Production Stage 	</a:t>
            </a:r>
            <a:r>
              <a:rPr lang="en-GB" sz="1800" dirty="0" smtClean="0"/>
              <a:t>against 	</a:t>
            </a:r>
            <a:r>
              <a:rPr lang="en-GB" sz="1800" dirty="0" smtClean="0">
                <a:solidFill>
                  <a:schemeClr val="accent1">
                    <a:lumMod val="75000"/>
                  </a:schemeClr>
                </a:solidFill>
              </a:rPr>
              <a:t>Production Stage</a:t>
            </a:r>
          </a:p>
          <a:p>
            <a:pPr marL="566928" indent="-457200">
              <a:buFont typeface="+mj-lt"/>
              <a:buAutoNum type="arabicPeriod"/>
              <a:tabLst>
                <a:tab pos="3235325" algn="l"/>
                <a:tab pos="4572000" algn="l"/>
              </a:tabLst>
            </a:pPr>
            <a:r>
              <a:rPr lang="en-GB" sz="1800" dirty="0" smtClean="0">
                <a:solidFill>
                  <a:srgbClr val="FF0000"/>
                </a:solidFill>
              </a:rPr>
              <a:t>Documentation Stage 	</a:t>
            </a:r>
            <a:r>
              <a:rPr lang="en-GB" sz="1800" dirty="0" smtClean="0"/>
              <a:t>against 	</a:t>
            </a:r>
            <a:r>
              <a:rPr lang="en-GB" sz="1800" dirty="0" smtClean="0">
                <a:solidFill>
                  <a:schemeClr val="accent1">
                    <a:lumMod val="75000"/>
                  </a:schemeClr>
                </a:solidFill>
              </a:rPr>
              <a:t>Documentation Stage</a:t>
            </a:r>
          </a:p>
          <a:p>
            <a:pPr marL="566928" indent="-457200">
              <a:buFont typeface="+mj-lt"/>
              <a:buAutoNum type="arabicPeriod"/>
              <a:tabLst>
                <a:tab pos="3235325" algn="l"/>
                <a:tab pos="4572000" algn="l"/>
              </a:tabLst>
            </a:pPr>
            <a:r>
              <a:rPr lang="en-GB" sz="1800" dirty="0" smtClean="0">
                <a:solidFill>
                  <a:srgbClr val="FF0000"/>
                </a:solidFill>
              </a:rPr>
              <a:t>Testing Phase 	</a:t>
            </a:r>
            <a:r>
              <a:rPr lang="en-GB" sz="1800" dirty="0" smtClean="0"/>
              <a:t>against 	</a:t>
            </a:r>
            <a:r>
              <a:rPr lang="en-GB" sz="1800" dirty="0" smtClean="0">
                <a:solidFill>
                  <a:schemeClr val="accent1">
                    <a:lumMod val="75000"/>
                  </a:schemeClr>
                </a:solidFill>
              </a:rPr>
              <a:t>Testing Stage</a:t>
            </a:r>
          </a:p>
          <a:p>
            <a:pPr marL="566928" indent="-457200">
              <a:buFont typeface="+mj-lt"/>
              <a:buAutoNum type="arabicPeriod"/>
              <a:tabLst>
                <a:tab pos="3235325" algn="l"/>
                <a:tab pos="4572000" algn="l"/>
              </a:tabLst>
            </a:pPr>
            <a:r>
              <a:rPr lang="en-GB" sz="1800" dirty="0" smtClean="0">
                <a:solidFill>
                  <a:srgbClr val="FF0000"/>
                </a:solidFill>
              </a:rPr>
              <a:t>Product Launch</a:t>
            </a:r>
            <a:r>
              <a:rPr lang="en-GB" sz="1800" dirty="0" smtClean="0"/>
              <a:t> 	against 	</a:t>
            </a:r>
            <a:r>
              <a:rPr lang="en-GB" sz="1800" dirty="0" smtClean="0">
                <a:solidFill>
                  <a:schemeClr val="accent1">
                    <a:lumMod val="75000"/>
                  </a:schemeClr>
                </a:solidFill>
              </a:rPr>
              <a:t>Final Stages on Gantt and Pert.</a:t>
            </a:r>
          </a:p>
          <a:p>
            <a:r>
              <a:rPr lang="en-GB" sz="1800" dirty="0" smtClean="0"/>
              <a:t>The Stages in Red are those from your Product production, those in Blue are the evidence you will need to provide from your Gantt and Pert diagrams.</a:t>
            </a:r>
          </a:p>
          <a:p>
            <a:pPr marL="109728" indent="0">
              <a:buNone/>
            </a:pPr>
            <a:r>
              <a:rPr lang="en-GB" sz="1800" b="1" dirty="0" smtClean="0"/>
              <a:t>P6.1 – Task 1 – </a:t>
            </a:r>
            <a:r>
              <a:rPr lang="en-GB" sz="1800" dirty="0" smtClean="0"/>
              <a:t>Produce examples from your Product production that you have Maintained the Project Plan in keeping with timescales and targets.</a:t>
            </a:r>
          </a:p>
          <a:p>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3000" dirty="0" smtClean="0"/>
              <a:t>P6.1 – Run Project – Maintaining Project Plan</a:t>
            </a:r>
            <a:endParaRPr lang="en-GB" sz="3000" dirty="0"/>
          </a:p>
        </p:txBody>
      </p:sp>
    </p:spTree>
    <p:extLst>
      <p:ext uri="{BB962C8B-B14F-4D97-AF65-F5344CB8AC3E}">
        <p14:creationId xmlns:p14="http://schemas.microsoft.com/office/powerpoint/2010/main" val="35819942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900" b="1" dirty="0" smtClean="0"/>
              <a:t>Adjusting </a:t>
            </a:r>
            <a:r>
              <a:rPr lang="en-GB" sz="1900" b="1" dirty="0"/>
              <a:t>project </a:t>
            </a:r>
            <a:r>
              <a:rPr lang="en-GB" sz="1900" b="1" dirty="0" smtClean="0"/>
              <a:t>plan </a:t>
            </a:r>
            <a:r>
              <a:rPr lang="en-GB" sz="1900" dirty="0" smtClean="0"/>
              <a:t>– </a:t>
            </a:r>
            <a:r>
              <a:rPr lang="en-GB" sz="1900" dirty="0"/>
              <a:t>Throughout the production of the project you will need to evidence the </a:t>
            </a:r>
            <a:r>
              <a:rPr lang="en-GB" sz="1900" dirty="0" smtClean="0"/>
              <a:t>changes </a:t>
            </a:r>
            <a:r>
              <a:rPr lang="en-GB" sz="1900" dirty="0"/>
              <a:t>of production and match them against the plans produced in LO2. Evidence should be </a:t>
            </a:r>
            <a:r>
              <a:rPr lang="en-GB" sz="1900" dirty="0" smtClean="0"/>
              <a:t>provided of adaptations to the Project Plan and should be of the before and after changes. </a:t>
            </a:r>
          </a:p>
          <a:p>
            <a:r>
              <a:rPr lang="en-GB" sz="1900" dirty="0" smtClean="0"/>
              <a:t>Changes made to the plans need to be evidenced and explained using the headings:</a:t>
            </a:r>
          </a:p>
          <a:p>
            <a:pPr lvl="1"/>
            <a:r>
              <a:rPr lang="en-GB" sz="1900" dirty="0" smtClean="0"/>
              <a:t>details of the changes</a:t>
            </a:r>
          </a:p>
          <a:p>
            <a:pPr lvl="1"/>
            <a:r>
              <a:rPr lang="en-GB" sz="1900" dirty="0" smtClean="0"/>
              <a:t>details of why it was changed</a:t>
            </a:r>
          </a:p>
          <a:p>
            <a:pPr lvl="1"/>
            <a:r>
              <a:rPr lang="en-GB" sz="1900" dirty="0" smtClean="0"/>
              <a:t>details of how this will impact on future tasks in terms of:</a:t>
            </a:r>
          </a:p>
          <a:p>
            <a:pPr lvl="1"/>
            <a:r>
              <a:rPr lang="en-GB" sz="1900" dirty="0" smtClean="0"/>
              <a:t>moving deadlines</a:t>
            </a:r>
          </a:p>
          <a:p>
            <a:pPr lvl="1"/>
            <a:r>
              <a:rPr lang="en-GB" sz="1900" dirty="0" smtClean="0"/>
              <a:t>increasing manpower</a:t>
            </a:r>
          </a:p>
          <a:p>
            <a:pPr lvl="1"/>
            <a:r>
              <a:rPr lang="en-GB" sz="1900" dirty="0" smtClean="0"/>
              <a:t>running parallel tasks to make up the deficit</a:t>
            </a:r>
          </a:p>
          <a:p>
            <a:pPr lvl="1"/>
            <a:r>
              <a:rPr lang="en-GB" sz="1900" dirty="0" smtClean="0"/>
              <a:t>increasing costs</a:t>
            </a:r>
          </a:p>
          <a:p>
            <a:pPr lvl="1"/>
            <a:r>
              <a:rPr lang="en-GB" sz="1900" dirty="0" smtClean="0"/>
              <a:t>how this might impact on the quality of the final product.</a:t>
            </a:r>
          </a:p>
          <a:p>
            <a:pPr marL="0" lvl="1" indent="0">
              <a:buNone/>
            </a:pPr>
            <a:r>
              <a:rPr lang="en-GB" sz="1900" b="1" dirty="0" smtClean="0"/>
              <a:t>P6.2 </a:t>
            </a:r>
            <a:r>
              <a:rPr lang="en-GB" sz="1900" b="1" dirty="0"/>
              <a:t>– Task </a:t>
            </a:r>
            <a:r>
              <a:rPr lang="en-GB" sz="1900" b="1" dirty="0" smtClean="0"/>
              <a:t>2 </a:t>
            </a:r>
            <a:r>
              <a:rPr lang="en-GB" sz="1900" b="1" dirty="0"/>
              <a:t>– </a:t>
            </a:r>
            <a:r>
              <a:rPr lang="en-GB" sz="1900" dirty="0" smtClean="0"/>
              <a:t>Document and evidence Adjusting the Project Plan in keeping with changes to the Project Production.</a:t>
            </a:r>
            <a:endParaRPr lang="en-GB" sz="1900" dirty="0"/>
          </a:p>
        </p:txBody>
      </p:sp>
      <p:sp>
        <p:nvSpPr>
          <p:cNvPr id="3" name="Title 2"/>
          <p:cNvSpPr>
            <a:spLocks noGrp="1"/>
          </p:cNvSpPr>
          <p:nvPr>
            <p:ph type="title"/>
          </p:nvPr>
        </p:nvSpPr>
        <p:spPr>
          <a:xfrm>
            <a:off x="230832" y="116632"/>
            <a:ext cx="8733656" cy="648072"/>
          </a:xfrm>
        </p:spPr>
        <p:txBody>
          <a:bodyPr>
            <a:noAutofit/>
          </a:bodyPr>
          <a:lstStyle/>
          <a:p>
            <a:r>
              <a:rPr lang="en-GB" sz="3000" dirty="0" smtClean="0"/>
              <a:t>P6.2 – Run Project </a:t>
            </a:r>
            <a:r>
              <a:rPr lang="en-GB" sz="3000" dirty="0"/>
              <a:t>– </a:t>
            </a:r>
            <a:r>
              <a:rPr lang="en-GB" sz="3000" dirty="0" smtClean="0"/>
              <a:t>Adjusting </a:t>
            </a:r>
            <a:r>
              <a:rPr lang="en-GB" sz="3000" dirty="0"/>
              <a:t>project plan </a:t>
            </a:r>
          </a:p>
        </p:txBody>
      </p:sp>
    </p:spTree>
    <p:extLst>
      <p:ext uri="{BB962C8B-B14F-4D97-AF65-F5344CB8AC3E}">
        <p14:creationId xmlns:p14="http://schemas.microsoft.com/office/powerpoint/2010/main" val="132705870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800" b="1" dirty="0"/>
              <a:t>D</a:t>
            </a:r>
            <a:r>
              <a:rPr lang="en-GB" sz="1800" b="1" dirty="0" smtClean="0"/>
              <a:t>ocuments</a:t>
            </a:r>
            <a:r>
              <a:rPr lang="en-GB" sz="1800" dirty="0" smtClean="0"/>
              <a:t> </a:t>
            </a:r>
            <a:r>
              <a:rPr lang="en-GB" sz="1800" dirty="0"/>
              <a:t>(e.g. for communications with clients/ stakeholders, reporting) </a:t>
            </a:r>
            <a:r>
              <a:rPr lang="en-GB" sz="1800" dirty="0" smtClean="0"/>
              <a:t>– Throughout the production of the project you will need to document any meeting, discussion, negotiation with the client on changes that have been made, updating of plans, adapting the purpose and audience needs or just keeping them informed.</a:t>
            </a:r>
          </a:p>
          <a:p>
            <a:r>
              <a:rPr lang="en-GB" sz="1800" dirty="0" smtClean="0"/>
              <a:t>For this you will need to provide evidence of Meeting Notes and Minutes kept over the period of the </a:t>
            </a:r>
            <a:r>
              <a:rPr lang="en-GB" sz="1800" dirty="0"/>
              <a:t>Product </a:t>
            </a:r>
            <a:r>
              <a:rPr lang="en-GB" sz="1800" dirty="0" smtClean="0"/>
              <a:t>Production for </a:t>
            </a:r>
            <a:r>
              <a:rPr lang="en-GB" sz="1800" dirty="0"/>
              <a:t>a meeting in order to record and evidence the </a:t>
            </a:r>
            <a:r>
              <a:rPr lang="en-GB" sz="1800" dirty="0" smtClean="0"/>
              <a:t>activities, decisions </a:t>
            </a:r>
            <a:r>
              <a:rPr lang="en-GB" sz="1800" dirty="0"/>
              <a:t>and actions made within meetings which </a:t>
            </a:r>
            <a:r>
              <a:rPr lang="en-GB" sz="1800" dirty="0" smtClean="0"/>
              <a:t>have taken </a:t>
            </a:r>
            <a:r>
              <a:rPr lang="en-GB" sz="1800" dirty="0"/>
              <a:t>place</a:t>
            </a:r>
            <a:r>
              <a:rPr lang="en-GB" sz="1800" dirty="0" smtClean="0"/>
              <a:t>.</a:t>
            </a:r>
          </a:p>
          <a:p>
            <a:r>
              <a:rPr lang="en-GB" sz="1800" dirty="0" smtClean="0"/>
              <a:t>Use the Meeting video </a:t>
            </a:r>
            <a:r>
              <a:rPr lang="en-GB" sz="1800" dirty="0" smtClean="0">
                <a:hlinkClick r:id="rId2"/>
              </a:rPr>
              <a:t>here </a:t>
            </a:r>
            <a:r>
              <a:rPr lang="en-GB" sz="1800" dirty="0" smtClean="0"/>
              <a:t>to practice taking minutes, user shortcuts, shorthand and make sure you write down the names as you go. Do not pause the video as meetings do not pause for you to catch up.</a:t>
            </a:r>
          </a:p>
          <a:p>
            <a:r>
              <a:rPr lang="en-GB" sz="1800" dirty="0" smtClean="0"/>
              <a:t>Compare these notes against the notes taken by other students in the class.</a:t>
            </a:r>
          </a:p>
          <a:p>
            <a:pPr marL="109728" lvl="1" indent="0">
              <a:spcBef>
                <a:spcPts val="400"/>
              </a:spcBef>
              <a:buSzPct val="68000"/>
              <a:buNone/>
            </a:pPr>
            <a:r>
              <a:rPr lang="en-GB" sz="1800" b="1" dirty="0" smtClean="0"/>
              <a:t>P6.3 </a:t>
            </a:r>
            <a:r>
              <a:rPr lang="en-GB" sz="1800" b="1" dirty="0"/>
              <a:t>– Task </a:t>
            </a:r>
            <a:r>
              <a:rPr lang="en-GB" sz="1800" b="1" dirty="0" smtClean="0"/>
              <a:t>3 </a:t>
            </a:r>
            <a:r>
              <a:rPr lang="en-GB" sz="1800" b="1" dirty="0"/>
              <a:t>– </a:t>
            </a:r>
            <a:r>
              <a:rPr lang="en-GB" sz="1800" dirty="0"/>
              <a:t>Document and </a:t>
            </a:r>
            <a:r>
              <a:rPr lang="en-GB" sz="1800" dirty="0" smtClean="0"/>
              <a:t>annotate three forms of Meetings or Discussion materials gathered throughout the Project Production.</a:t>
            </a:r>
          </a:p>
          <a:p>
            <a:pPr marL="109728" lvl="1" indent="0">
              <a:spcBef>
                <a:spcPts val="400"/>
              </a:spcBef>
              <a:buSzPct val="68000"/>
              <a:buNone/>
            </a:pPr>
            <a:r>
              <a:rPr lang="en-GB" sz="1800" dirty="0" smtClean="0"/>
              <a:t>This can be in the form of a </a:t>
            </a:r>
            <a:r>
              <a:rPr lang="en-GB" sz="1800" b="1" dirty="0" smtClean="0"/>
              <a:t>Memo</a:t>
            </a:r>
            <a:r>
              <a:rPr lang="en-GB" sz="1800" dirty="0" smtClean="0"/>
              <a:t>, </a:t>
            </a:r>
            <a:r>
              <a:rPr lang="en-GB" sz="1800" b="1" dirty="0" smtClean="0"/>
              <a:t>Minutes Meeting </a:t>
            </a:r>
            <a:r>
              <a:rPr lang="en-GB" sz="1800" dirty="0" smtClean="0"/>
              <a:t>and Client update </a:t>
            </a:r>
            <a:r>
              <a:rPr lang="en-GB" sz="1800" b="1" dirty="0" smtClean="0"/>
              <a:t>letter</a:t>
            </a:r>
            <a:r>
              <a:rPr lang="en-GB" sz="1800" dirty="0" smtClean="0"/>
              <a:t>. All need to be accurate and specific for the Production Planning so they can </a:t>
            </a:r>
            <a:r>
              <a:rPr lang="en-GB" sz="1800" dirty="0"/>
              <a:t>be </a:t>
            </a:r>
            <a:r>
              <a:rPr lang="en-GB" sz="1800" dirty="0" smtClean="0"/>
              <a:t>used for </a:t>
            </a:r>
            <a:r>
              <a:rPr lang="en-GB" sz="1800" dirty="0"/>
              <a:t>reference and review of the project.</a:t>
            </a:r>
            <a:endParaRPr lang="en-GB" sz="1800" dirty="0" smtClean="0"/>
          </a:p>
          <a:p>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3000" dirty="0" smtClean="0"/>
              <a:t>P6.1 – Run Project – Documenting Project Plan</a:t>
            </a:r>
            <a:endParaRPr lang="en-GB" sz="3000" dirty="0"/>
          </a:p>
        </p:txBody>
      </p:sp>
    </p:spTree>
    <p:extLst>
      <p:ext uri="{BB962C8B-B14F-4D97-AF65-F5344CB8AC3E}">
        <p14:creationId xmlns:p14="http://schemas.microsoft.com/office/powerpoint/2010/main" val="426957461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268288" indent="-255588"/>
            <a:r>
              <a:rPr lang="en-GB" sz="2000" dirty="0" smtClean="0"/>
              <a:t>Milestone </a:t>
            </a:r>
            <a:r>
              <a:rPr lang="en-GB" sz="2000" dirty="0"/>
              <a:t>reviews (e.g. meetings, project maintenance</a:t>
            </a:r>
            <a:r>
              <a:rPr lang="en-GB" sz="2000" dirty="0" smtClean="0"/>
              <a:t>) – Throughout this project you should be looking to stay on schedule. Milestones are set as a guide for when a task should end and another should begin unless tasks are running in parallel. As each Milestone is met there should be a new stage beginning, new tasks allocated, new dated activities happening.</a:t>
            </a:r>
          </a:p>
          <a:p>
            <a:pPr marL="268288" indent="-255588"/>
            <a:r>
              <a:rPr lang="en-GB" sz="2000" dirty="0" smtClean="0"/>
              <a:t>You will need to document each of the major milestones within your project and demonstrate that they have been met. If they have not been met you will need to define why they have not been met and discuss the impact on the project this will have.</a:t>
            </a:r>
          </a:p>
          <a:p>
            <a:pPr marL="268288" indent="-255588"/>
            <a:r>
              <a:rPr lang="en-GB" sz="2000" dirty="0" smtClean="0"/>
              <a:t>Evidence will need to be shown of these milestones, dated documents showing clearly the Milestone against the achieved task.</a:t>
            </a:r>
          </a:p>
          <a:p>
            <a:pPr marL="109728" lvl="1" indent="0">
              <a:spcBef>
                <a:spcPts val="400"/>
              </a:spcBef>
              <a:buSzPct val="68000"/>
              <a:buNone/>
            </a:pPr>
            <a:r>
              <a:rPr lang="en-GB" sz="1800" b="1" dirty="0" smtClean="0"/>
              <a:t>P6.4 </a:t>
            </a:r>
            <a:r>
              <a:rPr lang="en-GB" sz="1800" b="1" dirty="0"/>
              <a:t>– Task </a:t>
            </a:r>
            <a:r>
              <a:rPr lang="en-GB" sz="1800" b="1" dirty="0" smtClean="0"/>
              <a:t>4 </a:t>
            </a:r>
            <a:r>
              <a:rPr lang="en-GB" sz="1800" b="1" dirty="0"/>
              <a:t>– </a:t>
            </a:r>
            <a:r>
              <a:rPr lang="en-GB" sz="1800" dirty="0"/>
              <a:t>Document and annotate </a:t>
            </a:r>
            <a:r>
              <a:rPr lang="en-GB" sz="1800" dirty="0" smtClean="0"/>
              <a:t>the meeting of 5 Milestones throughout </a:t>
            </a:r>
            <a:r>
              <a:rPr lang="en-GB" sz="1800" dirty="0"/>
              <a:t>the Project </a:t>
            </a:r>
            <a:r>
              <a:rPr lang="en-GB" sz="1800" dirty="0" smtClean="0"/>
              <a:t>Production, discuss the Milestone, the importance of meeting it and the consequences of missing the Milestone.</a:t>
            </a:r>
            <a:endParaRPr lang="en-GB" sz="1800" dirty="0"/>
          </a:p>
          <a:p>
            <a:endParaRPr lang="en-GB" sz="2000" dirty="0"/>
          </a:p>
        </p:txBody>
      </p:sp>
      <p:sp>
        <p:nvSpPr>
          <p:cNvPr id="3" name="Title 2"/>
          <p:cNvSpPr>
            <a:spLocks noGrp="1"/>
          </p:cNvSpPr>
          <p:nvPr>
            <p:ph type="title"/>
          </p:nvPr>
        </p:nvSpPr>
        <p:spPr>
          <a:xfrm>
            <a:off x="230832" y="116632"/>
            <a:ext cx="8733656" cy="648072"/>
          </a:xfrm>
        </p:spPr>
        <p:txBody>
          <a:bodyPr>
            <a:noAutofit/>
          </a:bodyPr>
          <a:lstStyle/>
          <a:p>
            <a:r>
              <a:rPr lang="en-GB" sz="3000" dirty="0" smtClean="0"/>
              <a:t>P6.4 – Run Project – Milestones Review</a:t>
            </a:r>
            <a:endParaRPr lang="en-GB" sz="3000" dirty="0"/>
          </a:p>
        </p:txBody>
      </p:sp>
      <p:graphicFrame>
        <p:nvGraphicFramePr>
          <p:cNvPr id="16" name="Table 15"/>
          <p:cNvGraphicFramePr>
            <a:graphicFrameLocks noGrp="1"/>
          </p:cNvGraphicFramePr>
          <p:nvPr>
            <p:extLst>
              <p:ext uri="{D42A27DB-BD31-4B8C-83A1-F6EECF244321}">
                <p14:modId xmlns:p14="http://schemas.microsoft.com/office/powerpoint/2010/main" val="4221949812"/>
              </p:ext>
            </p:extLst>
          </p:nvPr>
        </p:nvGraphicFramePr>
        <p:xfrm>
          <a:off x="251520" y="5877272"/>
          <a:ext cx="8712969" cy="518160"/>
        </p:xfrm>
        <a:graphic>
          <a:graphicData uri="http://schemas.openxmlformats.org/drawingml/2006/table">
            <a:tbl>
              <a:tblPr firstRow="1" bandRow="1">
                <a:tableStyleId>{5C22544A-7EE6-4342-B048-85BDC9FD1C3A}</a:tableStyleId>
              </a:tblPr>
              <a:tblGrid>
                <a:gridCol w="1402732"/>
                <a:gridCol w="2082455"/>
                <a:gridCol w="1742594"/>
                <a:gridCol w="1901011"/>
                <a:gridCol w="1584177"/>
              </a:tblGrid>
              <a:tr h="370840">
                <a:tc>
                  <a:txBody>
                    <a:bodyPr/>
                    <a:lstStyle/>
                    <a:p>
                      <a:pPr algn="ctr"/>
                      <a:r>
                        <a:rPr lang="en-GB" sz="1400" dirty="0" smtClean="0"/>
                        <a:t>What the Milestone is</a:t>
                      </a:r>
                      <a:endParaRPr lang="en-GB" sz="1400" dirty="0"/>
                    </a:p>
                  </a:txBody>
                  <a:tcPr/>
                </a:tc>
                <a:tc>
                  <a:txBody>
                    <a:bodyPr/>
                    <a:lstStyle/>
                    <a:p>
                      <a:pPr algn="ctr"/>
                      <a:r>
                        <a:rPr lang="en-GB" sz="1400" dirty="0" smtClean="0"/>
                        <a:t>Has it been met</a:t>
                      </a:r>
                      <a:endParaRPr lang="en-GB" sz="1400" dirty="0"/>
                    </a:p>
                  </a:txBody>
                  <a:tcPr/>
                </a:tc>
                <a:tc>
                  <a:txBody>
                    <a:bodyPr/>
                    <a:lstStyle/>
                    <a:p>
                      <a:pPr algn="ctr"/>
                      <a:r>
                        <a:rPr lang="en-GB" sz="1400" dirty="0" smtClean="0"/>
                        <a:t>The importance of the Milestone</a:t>
                      </a:r>
                      <a:endParaRPr lang="en-GB" sz="1400" dirty="0"/>
                    </a:p>
                  </a:txBody>
                  <a:tcPr/>
                </a:tc>
                <a:tc>
                  <a:txBody>
                    <a:bodyPr/>
                    <a:lstStyle/>
                    <a:p>
                      <a:pPr algn="ctr"/>
                      <a:r>
                        <a:rPr lang="en-GB" sz="1400" dirty="0" smtClean="0"/>
                        <a:t>The Impact of Meeting or Missing</a:t>
                      </a:r>
                      <a:endParaRPr lang="en-GB" sz="1400" dirty="0"/>
                    </a:p>
                  </a:txBody>
                  <a:tcPr/>
                </a:tc>
                <a:tc>
                  <a:txBody>
                    <a:bodyPr/>
                    <a:lstStyle/>
                    <a:p>
                      <a:pPr algn="ctr"/>
                      <a:r>
                        <a:rPr lang="en-GB" sz="1400" dirty="0" smtClean="0"/>
                        <a:t>Evidence of each.</a:t>
                      </a:r>
                      <a:endParaRPr lang="en-GB" sz="1400" dirty="0"/>
                    </a:p>
                  </a:txBody>
                  <a:tcPr/>
                </a:tc>
              </a:tr>
            </a:tbl>
          </a:graphicData>
        </a:graphic>
      </p:graphicFrame>
    </p:spTree>
    <p:extLst>
      <p:ext uri="{BB962C8B-B14F-4D97-AF65-F5344CB8AC3E}">
        <p14:creationId xmlns:p14="http://schemas.microsoft.com/office/powerpoint/2010/main" val="44148966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100" b="1" dirty="0" smtClean="0"/>
              <a:t>Test plan/table </a:t>
            </a:r>
            <a:r>
              <a:rPr lang="en-GB" sz="2100" dirty="0" smtClean="0"/>
              <a:t>- In every production Project there is a degree of testing, User Testing and production testing. Whichever project you have based the Project Plan on, this testing phase needs to be evidenced against the Project Plan.</a:t>
            </a:r>
          </a:p>
          <a:p>
            <a:r>
              <a:rPr lang="en-GB" sz="2100" dirty="0" smtClean="0"/>
              <a:t>For your testing of your Production, you will need to add a further </a:t>
            </a:r>
            <a:r>
              <a:rPr lang="en-GB" sz="2100" b="1" dirty="0" smtClean="0"/>
              <a:t>5</a:t>
            </a:r>
            <a:r>
              <a:rPr lang="en-GB" sz="2100" dirty="0" smtClean="0"/>
              <a:t> tests that match the Production against the set criteria of the Project Plan. This testing should be in line with the Project Plan success Criteria and can include:</a:t>
            </a:r>
          </a:p>
          <a:p>
            <a:pPr marL="620713" indent="-261938">
              <a:buFont typeface="+mj-lt"/>
              <a:buAutoNum type="arabicPeriod"/>
            </a:pPr>
            <a:r>
              <a:rPr lang="en-GB" sz="2100" dirty="0" smtClean="0"/>
              <a:t>Setting realistic timescales on the project Plan</a:t>
            </a:r>
          </a:p>
          <a:p>
            <a:pPr marL="620713" indent="-261938">
              <a:buFont typeface="+mj-lt"/>
              <a:buAutoNum type="arabicPeriod"/>
            </a:pPr>
            <a:r>
              <a:rPr lang="en-GB" sz="2100" dirty="0" smtClean="0"/>
              <a:t>Meeting budget targets</a:t>
            </a:r>
            <a:r>
              <a:rPr lang="en-GB" sz="2100" dirty="0"/>
              <a:t> on the project Plan</a:t>
            </a:r>
            <a:endParaRPr lang="en-GB" sz="2100" dirty="0" smtClean="0"/>
          </a:p>
          <a:p>
            <a:pPr marL="620713" indent="-261938">
              <a:buFont typeface="+mj-lt"/>
              <a:buAutoNum type="arabicPeriod"/>
            </a:pPr>
            <a:r>
              <a:rPr lang="en-GB" sz="2100" dirty="0" smtClean="0"/>
              <a:t>Contact with the client</a:t>
            </a:r>
          </a:p>
          <a:p>
            <a:pPr marL="620713" indent="-261938">
              <a:buFont typeface="+mj-lt"/>
              <a:buAutoNum type="arabicPeriod"/>
            </a:pPr>
            <a:r>
              <a:rPr lang="en-GB" sz="2100" dirty="0" smtClean="0"/>
              <a:t>Meeting the criteria for Deliverables</a:t>
            </a:r>
          </a:p>
          <a:p>
            <a:pPr marL="620713" indent="-261938">
              <a:buFont typeface="+mj-lt"/>
              <a:buAutoNum type="arabicPeriod"/>
            </a:pPr>
            <a:r>
              <a:rPr lang="en-GB" sz="2100" dirty="0" smtClean="0"/>
              <a:t>Successfully meeting the Milestones on </a:t>
            </a:r>
            <a:r>
              <a:rPr lang="en-GB" sz="2100" dirty="0"/>
              <a:t>the project </a:t>
            </a:r>
            <a:r>
              <a:rPr lang="en-GB" sz="2100" dirty="0" smtClean="0"/>
              <a:t>Plan</a:t>
            </a:r>
          </a:p>
          <a:p>
            <a:pPr marL="109728" lvl="1" indent="0">
              <a:spcBef>
                <a:spcPts val="400"/>
              </a:spcBef>
              <a:buSzPct val="68000"/>
              <a:buNone/>
            </a:pPr>
            <a:r>
              <a:rPr lang="en-GB" sz="2100" b="1" dirty="0" smtClean="0"/>
              <a:t>P6.5 </a:t>
            </a:r>
            <a:r>
              <a:rPr lang="en-GB" sz="2100" b="1" dirty="0"/>
              <a:t>– Task </a:t>
            </a:r>
            <a:r>
              <a:rPr lang="en-GB" sz="2100" b="1" dirty="0" smtClean="0"/>
              <a:t>5 </a:t>
            </a:r>
            <a:r>
              <a:rPr lang="en-GB" sz="2100" b="1" dirty="0"/>
              <a:t>– </a:t>
            </a:r>
            <a:r>
              <a:rPr lang="en-GB" sz="2100" dirty="0" smtClean="0"/>
              <a:t>Create additional User and Client Project tests for your Production that demonstrates the robustness of your Project Plan.</a:t>
            </a:r>
            <a:endParaRPr lang="en-GB" sz="2100" dirty="0"/>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P6.5 – Project Deliverables – Test Plan/Table</a:t>
            </a:r>
            <a:endParaRPr lang="en-GB" sz="2400" dirty="0"/>
          </a:p>
        </p:txBody>
      </p:sp>
    </p:spTree>
    <p:extLst>
      <p:ext uri="{BB962C8B-B14F-4D97-AF65-F5344CB8AC3E}">
        <p14:creationId xmlns:p14="http://schemas.microsoft.com/office/powerpoint/2010/main" val="3653380585"/>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8943</TotalTime>
  <Words>2007</Words>
  <Application>Microsoft Office PowerPoint</Application>
  <PresentationFormat>On-screen Show (4:3)</PresentationFormat>
  <Paragraphs>151</Paragraphs>
  <Slides>13</Slides>
  <Notes>1</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Concourse</vt:lpstr>
      <vt:lpstr>Unit 09</vt:lpstr>
      <vt:lpstr>LO3 - Assessment Criteria</vt:lpstr>
      <vt:lpstr>Assessment Criteria P1, P2 and M2</vt:lpstr>
      <vt:lpstr>LO3 - Be able to follow project plans</vt:lpstr>
      <vt:lpstr>P6.1 – Run Project – Maintaining Project Plan</vt:lpstr>
      <vt:lpstr>P6.2 – Run Project – Adjusting project plan </vt:lpstr>
      <vt:lpstr>P6.1 – Run Project – Documenting Project Plan</vt:lpstr>
      <vt:lpstr>P6.4 – Run Project – Milestones Review</vt:lpstr>
      <vt:lpstr>P6.5 – Project Deliverables – Test Plan/Table</vt:lpstr>
      <vt:lpstr>P6.6 – Project Deliverables – Completed Criteria</vt:lpstr>
      <vt:lpstr>P6.7 – Project Deliverables – Project Solution</vt:lpstr>
      <vt:lpstr>P6.8 – Project Deliverables – User Documentation</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196</cp:revision>
  <dcterms:created xsi:type="dcterms:W3CDTF">2010-12-28T13:51:34Z</dcterms:created>
  <dcterms:modified xsi:type="dcterms:W3CDTF">2014-02-18T17:13:42Z</dcterms:modified>
</cp:coreProperties>
</file>